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  <p:sldMasterId id="2147483656" r:id="rId3"/>
  </p:sldMasterIdLst>
  <p:notesMasterIdLst>
    <p:notesMasterId r:id="rId26"/>
  </p:notesMasterIdLst>
  <p:sldIdLst>
    <p:sldId id="262" r:id="rId4"/>
    <p:sldId id="278" r:id="rId5"/>
    <p:sldId id="256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TiG/6XVvUip/b9QeJbBUIFFah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/>
    <p:restoredTop sz="94611"/>
  </p:normalViewPr>
  <p:slideViewPr>
    <p:cSldViewPr snapToGrid="0">
      <p:cViewPr varScale="1">
        <p:scale>
          <a:sx n="109" d="100"/>
          <a:sy n="109" d="100"/>
        </p:scale>
        <p:origin x="56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600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584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8782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65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768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939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062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229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221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00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7699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071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669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390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911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761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22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24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783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468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accen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1"/>
          <p:cNvSpPr/>
          <p:nvPr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1"/>
          <p:cNvSpPr/>
          <p:nvPr/>
        </p:nvSpPr>
        <p:spPr>
          <a:xfrm>
            <a:off x="8649789" y="6297695"/>
            <a:ext cx="6129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1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1"/>
          <p:cNvSpPr/>
          <p:nvPr/>
        </p:nvSpPr>
        <p:spPr>
          <a:xfrm>
            <a:off x="3591855" y="6466972"/>
            <a:ext cx="38924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UNIVERZITET METROPOLITAN,</a:t>
            </a: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Beograd   /   Kopiranje i umnožavanje nije dozvoljeno.</a:t>
            </a: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>
            <a:off x="609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412877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marL="914400" lvl="1" indent="-384047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marL="1371600" lvl="2" indent="-361061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marL="1828800" lvl="3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marL="2286000" lvl="4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marL="2743200" lvl="5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marL="3200400" lvl="6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marL="3657600" lvl="7" indent="-349503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marL="4114800" lvl="8" indent="-349503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body" idx="2"/>
          </p:nvPr>
        </p:nvSpPr>
        <p:spPr>
          <a:xfrm>
            <a:off x="6197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412877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marL="914400" lvl="1" indent="-384047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marL="1371600" lvl="2" indent="-361061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marL="1828800" lvl="3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marL="2286000" lvl="4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marL="2743200" lvl="5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marL="3200400" lvl="6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marL="3657600" lvl="7" indent="-349503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marL="4114800" lvl="8" indent="-349503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sz="2448" b="1"/>
            </a:lvl1pPr>
            <a:lvl2pPr marL="914400" lvl="1" indent="-228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 b="1"/>
            </a:lvl2pPr>
            <a:lvl3pPr marL="1371600" lvl="2" indent="-228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 b="1"/>
            </a:lvl3pPr>
            <a:lvl4pPr marL="1828800" lvl="3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4pPr>
            <a:lvl5pPr marL="2286000" lvl="4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5pPr>
            <a:lvl6pPr marL="2743200" lvl="5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6pPr>
            <a:lvl7pPr marL="3200400" lvl="6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7pPr>
            <a:lvl8pPr marL="3657600" lvl="7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8pPr>
            <a:lvl9pPr marL="4114800" lvl="8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body" idx="2"/>
          </p:nvPr>
        </p:nvSpPr>
        <p:spPr>
          <a:xfrm>
            <a:off x="609604" y="2174878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84048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marL="914400" lvl="1" indent="-361061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marL="1371600" lvl="2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marL="1828800" lvl="3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marL="2286000" lvl="4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marL="2743200" lvl="5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marL="3200400" lvl="6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marL="3657600" lvl="7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marL="4114800" lvl="8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body" idx="3"/>
          </p:nvPr>
        </p:nvSpPr>
        <p:spPr>
          <a:xfrm>
            <a:off x="6193371" y="153511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>
            <a:lvl1pPr marL="457200" lvl="0" indent="-2286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sz="2448" b="1"/>
            </a:lvl1pPr>
            <a:lvl2pPr marL="914400" lvl="1" indent="-228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 b="1"/>
            </a:lvl2pPr>
            <a:lvl3pPr marL="1371600" lvl="2" indent="-228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 b="1"/>
            </a:lvl3pPr>
            <a:lvl4pPr marL="1828800" lvl="3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4pPr>
            <a:lvl5pPr marL="2286000" lvl="4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5pPr>
            <a:lvl6pPr marL="2743200" lvl="5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6pPr>
            <a:lvl7pPr marL="3200400" lvl="6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7pPr>
            <a:lvl8pPr marL="3657600" lvl="7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8pPr>
            <a:lvl9pPr marL="4114800" lvl="8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 b="1"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body" idx="4"/>
          </p:nvPr>
        </p:nvSpPr>
        <p:spPr>
          <a:xfrm>
            <a:off x="6193371" y="2174878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84048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marL="914400" lvl="1" indent="-361061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marL="1371600" lvl="2" indent="-349504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marL="1828800" lvl="3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marL="2286000" lvl="4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marL="2743200" lvl="5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marL="3200400" lvl="6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marL="3657600" lvl="7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marL="4114800" lvl="8" indent="-332232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4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4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4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5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45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6"/>
          <p:cNvSpPr txBox="1"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86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6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441642" algn="l">
              <a:spcBef>
                <a:spcPts val="671"/>
              </a:spcBef>
              <a:spcAft>
                <a:spcPts val="0"/>
              </a:spcAft>
              <a:buClr>
                <a:schemeClr val="dk1"/>
              </a:buClr>
              <a:buSzPts val="3355"/>
              <a:buFont typeface="Arial"/>
              <a:buChar char="•"/>
              <a:defRPr sz="3355"/>
            </a:lvl1pPr>
            <a:lvl2pPr marL="914400" lvl="1" indent="-412877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–"/>
              <a:defRPr sz="2902"/>
            </a:lvl2pPr>
            <a:lvl3pPr marL="1371600" lvl="2" indent="-384047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3pPr>
            <a:lvl4pPr marL="1828800" lvl="3" indent="-361061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4pPr>
            <a:lvl5pPr marL="2286000" lvl="4" indent="-36106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5pPr>
            <a:lvl6pPr marL="2743200" lvl="5" indent="-36106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6pPr>
            <a:lvl7pPr marL="3200400" lvl="6" indent="-36106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7pPr>
            <a:lvl8pPr marL="3657600" lvl="7" indent="-36106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8pPr>
            <a:lvl9pPr marL="4114800" lvl="8" indent="-36106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9pPr>
          </a:lstStyle>
          <a:p>
            <a:endParaRPr/>
          </a:p>
        </p:txBody>
      </p:sp>
      <p:sp>
        <p:nvSpPr>
          <p:cNvPr id="92" name="Google Shape;92;p46"/>
          <p:cNvSpPr txBox="1">
            <a:spLocks noGrp="1"/>
          </p:cNvSpPr>
          <p:nvPr>
            <p:ph type="body" idx="2"/>
          </p:nvPr>
        </p:nvSpPr>
        <p:spPr>
          <a:xfrm>
            <a:off x="609605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marL="914400" lvl="1" indent="-2286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marL="1371600" lvl="2" indent="-228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marL="1828800" lvl="3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marL="2286000" lvl="4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marL="2743200" lvl="5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marL="3200400" lvl="6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marL="3657600" lvl="7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marL="4114800" lvl="8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>
            <a:endParaRPr/>
          </a:p>
        </p:txBody>
      </p:sp>
      <p:sp>
        <p:nvSpPr>
          <p:cNvPr id="93" name="Google Shape;93;p46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46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7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86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7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47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marL="914400" lvl="1" indent="-2286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marL="1371600" lvl="2" indent="-228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marL="1828800" lvl="3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marL="2286000" lvl="4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marL="2743200" lvl="5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marL="3200400" lvl="6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marL="3657600" lvl="7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marL="4114800" lvl="8" indent="-228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>
            <a:endParaRPr/>
          </a:p>
        </p:txBody>
      </p:sp>
      <p:sp>
        <p:nvSpPr>
          <p:cNvPr id="99" name="Google Shape;99;p47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7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8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48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1"/>
          </p:nvPr>
        </p:nvSpPr>
        <p:spPr>
          <a:xfrm rot="5400000">
            <a:off x="3733006" y="-1618455"/>
            <a:ext cx="47259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0"/>
          <p:cNvSpPr txBox="1">
            <a:spLocks noGrp="1"/>
          </p:cNvSpPr>
          <p:nvPr>
            <p:ph type="title"/>
          </p:nvPr>
        </p:nvSpPr>
        <p:spPr>
          <a:xfrm rot="5400000">
            <a:off x="7165186" y="1779853"/>
            <a:ext cx="6148388" cy="2753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body" idx="1"/>
          </p:nvPr>
        </p:nvSpPr>
        <p:spPr>
          <a:xfrm rot="5400000">
            <a:off x="1556015" y="-872331"/>
            <a:ext cx="6148388" cy="805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0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1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1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1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72"/>
            <a:ext cx="12192000" cy="685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 type="tbl">
  <p:cSld name="TABL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 txBox="1"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2"/>
          <p:cNvSpPr txBox="1">
            <a:spLocks noGrp="1"/>
          </p:cNvSpPr>
          <p:nvPr>
            <p:ph type="dt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52"/>
          <p:cNvSpPr txBox="1">
            <a:spLocks noGrp="1"/>
          </p:cNvSpPr>
          <p:nvPr>
            <p:ph type="ftr" idx="11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2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, and 2 Content" type="objAndTwoObj">
  <p:cSld name="OBJECT_AND_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3"/>
          <p:cNvSpPr txBox="1"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3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7" name="Google Shape;127;p5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8" name="Google Shape;128;p53"/>
          <p:cNvSpPr txBox="1">
            <a:spLocks noGrp="1"/>
          </p:cNvSpPr>
          <p:nvPr>
            <p:ph type="body" idx="3"/>
          </p:nvPr>
        </p:nvSpPr>
        <p:spPr>
          <a:xfrm>
            <a:off x="6197600" y="3938591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9" name="Google Shape;129;p53"/>
          <p:cNvSpPr txBox="1">
            <a:spLocks noGrp="1"/>
          </p:cNvSpPr>
          <p:nvPr>
            <p:ph type="dt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53"/>
          <p:cNvSpPr txBox="1">
            <a:spLocks noGrp="1"/>
          </p:cNvSpPr>
          <p:nvPr>
            <p:ph type="ftr" idx="11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53"/>
          <p:cNvSpPr txBox="1">
            <a:spLocks noGrp="1"/>
          </p:cNvSpPr>
          <p:nvPr>
            <p:ph type="sldNum" idx="12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3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4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body" idx="2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 b="0" i="0" u="none" strike="noStrike" cap="non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5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body" idx="2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3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body" idx="4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None/>
              <a:defRPr/>
            </a:lvl1pPr>
            <a:lvl2pPr lvl="1" algn="ctr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/>
            </a:lvl2pPr>
            <a:lvl3pPr lvl="2" algn="ctr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/>
            </a:lvl3pPr>
            <a:lvl4pPr lvl="3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4pPr>
            <a:lvl5pPr lvl="4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5pPr>
            <a:lvl6pPr lvl="5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6pPr>
            <a:lvl7pPr lvl="6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7pPr>
            <a:lvl8pPr lvl="7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8pPr>
            <a:lvl9pPr lvl="8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body" idx="1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1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171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b" anchorCtr="0">
            <a:noAutofit/>
          </a:bodyPr>
          <a:lstStyle>
            <a:lvl1pPr marL="457200" lvl="0" indent="-228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/>
            </a:lvl1pPr>
            <a:lvl2pPr marL="914400" lvl="1" indent="-228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/>
            </a:lvl2pPr>
            <a:lvl3pPr marL="1371600" lvl="2" indent="-228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/>
            </a:lvl3pPr>
            <a:lvl4pPr marL="1828800" lvl="3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4pPr>
            <a:lvl5pPr marL="2286000" lvl="4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5pPr>
            <a:lvl6pPr marL="2743200" lvl="5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6pPr>
            <a:lvl7pPr marL="3200400" lvl="6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7pPr>
            <a:lvl8pPr marL="3657600" lvl="7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8pPr>
            <a:lvl9pPr marL="4114800" lvl="8" indent="-228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1777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" name="Google Shape;44;p37"/>
          <p:cNvGraphicFramePr/>
          <p:nvPr/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2196233" imgH="6858000" progId="Photoshop.Image.13">
                  <p:embed/>
                </p:oleObj>
              </mc:Choice>
              <mc:Fallback>
                <p:oleObj r:id="rId2" imgW="12196233" imgH="6858000" progId="Photoshop.Image.13">
                  <p:embed/>
                  <p:pic>
                    <p:nvPicPr>
                      <p:cNvPr id="44" name="Google Shape;44;p3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body" idx="1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457200" marR="0" lvl="0" indent="-412877" algn="l" rtl="0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1319" algn="l" rtl="0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–"/>
              <a:defRPr sz="27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4047" algn="l" rtl="0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061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060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060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060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060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060" algn="l" rtl="0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" name="Google Shape;47;p38" descr="Footer"/>
          <p:cNvPicPr preferRelativeResize="0"/>
          <p:nvPr/>
        </p:nvPicPr>
        <p:blipFill rotWithShape="1">
          <a:blip r:embed="rId17">
            <a:alphaModFix/>
          </a:blip>
          <a:srcRect r="1666"/>
          <a:stretch/>
        </p:blipFill>
        <p:spPr>
          <a:xfrm>
            <a:off x="5" y="6296027"/>
            <a:ext cx="12187767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8"/>
          <p:cNvSpPr txBox="1">
            <a:spLocks noGrp="1"/>
          </p:cNvSpPr>
          <p:nvPr>
            <p:ph type="sldNum" idx="12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70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38" descr="HEADER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0" y="1190625"/>
            <a:ext cx="12192000" cy="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99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99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99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99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99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171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171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171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171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38"/>
          <p:cNvSpPr/>
          <p:nvPr/>
        </p:nvSpPr>
        <p:spPr>
          <a:xfrm>
            <a:off x="514355" y="6383338"/>
            <a:ext cx="38608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575" tIns="47275" rIns="94575" bIns="47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7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© UNIVERZITET METROPOLITAN,</a:t>
            </a:r>
            <a:r>
              <a:rPr lang="en-US" sz="997" b="0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997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Beograd</a:t>
            </a:r>
            <a:endParaRPr sz="997" b="1" i="0" u="none" strike="noStrike" cap="none">
              <a:solidFill>
                <a:srgbClr val="A7053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7" b="1" i="0" u="none" strike="noStrike" cap="none">
                <a:solidFill>
                  <a:srgbClr val="A7053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300" tIns="52150" rIns="104300" bIns="5215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97" b="1" i="0" u="none" strike="noStrike" cap="non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/>
          <p:nvPr/>
        </p:nvSpPr>
        <p:spPr>
          <a:xfrm>
            <a:off x="2724831" y="3939674"/>
            <a:ext cx="6742339" cy="196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Oznaka predmeta: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CS230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Naziv predmeta: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Distribuirani sistemi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Predavanje:		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#0</a:t>
            </a:r>
            <a:r>
              <a:rPr lang="sr-Latn-R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Predavač:		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Doc. dr Nemanja Zdravković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Školska godina:	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2023/2024. jesenji semestar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2063931" y="2768394"/>
            <a:ext cx="806413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400" b="1" i="0" u="none" strike="noStrike" cap="non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Komunikacija</a:t>
            </a:r>
            <a:endParaRPr sz="4400" b="1" i="0" u="none" strike="noStrike" cap="non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Tipovi komunikacije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Kod sinhrone komunikacije pošiljalac je blokiran dok se zahtev barem ne prihvati.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Postoje tri tačke sinhronizacije: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chemeClr val="tx1"/>
                </a:solidFill>
              </a:rPr>
              <a:t>Pošiljalac je blokiran dok </a:t>
            </a:r>
            <a:r>
              <a:rPr lang="sr-Latn-RS" dirty="0" err="1">
                <a:solidFill>
                  <a:schemeClr val="tx1"/>
                </a:solidFill>
              </a:rPr>
              <a:t>midlver</a:t>
            </a:r>
            <a:r>
              <a:rPr lang="sr-Latn-RS" dirty="0">
                <a:solidFill>
                  <a:schemeClr val="tx1"/>
                </a:solidFill>
              </a:rPr>
              <a:t> ne javi da je preuzeo zahtev,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 dirty="0" err="1">
                <a:solidFill>
                  <a:schemeClr val="tx1"/>
                </a:solidFill>
              </a:rPr>
              <a:t>Pošiljaac</a:t>
            </a:r>
            <a:r>
              <a:rPr lang="sr-Latn-RS" dirty="0">
                <a:solidFill>
                  <a:schemeClr val="tx1"/>
                </a:solidFill>
              </a:rPr>
              <a:t> je blokiran dok se poruka ne pošalje namenjenom primaocu,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chemeClr val="tx1"/>
                </a:solidFill>
              </a:rPr>
              <a:t>Pošiljalac je blokiran dok se zahtev u </a:t>
            </a:r>
            <a:r>
              <a:rPr lang="sr-Latn-RS" dirty="0" err="1">
                <a:solidFill>
                  <a:schemeClr val="tx1"/>
                </a:solidFill>
              </a:rPr>
              <a:t>porpunosti</a:t>
            </a:r>
            <a:r>
              <a:rPr lang="sr-Latn-RS" dirty="0">
                <a:solidFill>
                  <a:schemeClr val="tx1"/>
                </a:solidFill>
              </a:rPr>
              <a:t> ne obradi, tj. dok ne dobije odgovor na zahtev.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7F9A8CB1-2527-6C01-941E-C52F359840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068" y="1647358"/>
            <a:ext cx="7052363" cy="35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46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Transparentnost </a:t>
            </a:r>
            <a:r>
              <a:rPr lang="sr-Latn-RS" dirty="0" err="1">
                <a:solidFill>
                  <a:schemeClr val="tx1"/>
                </a:solidFill>
              </a:rPr>
              <a:t>distribuiranosti</a:t>
            </a:r>
            <a:r>
              <a:rPr lang="sr-Latn-RS" dirty="0">
                <a:solidFill>
                  <a:schemeClr val="tx1"/>
                </a:solidFill>
              </a:rPr>
              <a:t> se ne može održati ako komponente eksplicitno šalju </a:t>
            </a:r>
            <a:r>
              <a:rPr lang="sr-Latn-RS" dirty="0" err="1">
                <a:solidFill>
                  <a:schemeClr val="tx1"/>
                </a:solidFill>
              </a:rPr>
              <a:t>send</a:t>
            </a:r>
            <a:r>
              <a:rPr lang="sr-Latn-RS" dirty="0">
                <a:solidFill>
                  <a:schemeClr val="tx1"/>
                </a:solidFill>
              </a:rPr>
              <a:t> i </a:t>
            </a:r>
            <a:r>
              <a:rPr lang="sr-Latn-RS" dirty="0" err="1">
                <a:solidFill>
                  <a:schemeClr val="tx1"/>
                </a:solidFill>
              </a:rPr>
              <a:t>receive</a:t>
            </a:r>
            <a:r>
              <a:rPr lang="sr-Latn-RS" dirty="0">
                <a:solidFill>
                  <a:schemeClr val="tx1"/>
                </a:solidFill>
              </a:rPr>
              <a:t> poruke udaljenim mašinama – u tom slučaju aplikacija “zna“ da se deo obrade radi na drugoj mašini.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Ovakav problem postojao je od početka obrade </a:t>
            </a:r>
            <a:r>
              <a:rPr lang="sr-Latn-RS" dirty="0" err="1">
                <a:solidFill>
                  <a:schemeClr val="tx1"/>
                </a:solidFill>
              </a:rPr>
              <a:t>porataka</a:t>
            </a:r>
            <a:r>
              <a:rPr lang="sr-Latn-RS" dirty="0">
                <a:solidFill>
                  <a:schemeClr val="tx1"/>
                </a:solidFill>
              </a:rPr>
              <a:t> na više računar, ali je tek 80tih godina prošlog veka promenjen način komunikacije između komponenti (aplikacija) na različitim mašinama.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Rešenje predstavlja mogućnost da se programima dozvoli da pozivaju procedure koje se nalaze na drugim mašinama. 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92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Kada proces na mašini A zove proceduru na mašini </a:t>
            </a:r>
            <a:r>
              <a:rPr lang="sr-Latn-RS" dirty="0" err="1">
                <a:solidFill>
                  <a:schemeClr val="tx1"/>
                </a:solidFill>
              </a:rPr>
              <a:t>B</a:t>
            </a:r>
            <a:r>
              <a:rPr lang="sr-Latn-RS" dirty="0">
                <a:solidFill>
                  <a:schemeClr val="tx1"/>
                </a:solidFill>
              </a:rPr>
              <a:t>, proces na mašini A se suspenduje, a izvršenje se odigrava na mašini </a:t>
            </a:r>
            <a:r>
              <a:rPr lang="sr-Latn-RS" dirty="0" err="1">
                <a:solidFill>
                  <a:schemeClr val="tx1"/>
                </a:solidFill>
              </a:rPr>
              <a:t>B</a:t>
            </a:r>
            <a:r>
              <a:rPr lang="sr-Latn-RS" dirty="0">
                <a:solidFill>
                  <a:schemeClr val="tx1"/>
                </a:solidFill>
              </a:rPr>
              <a:t>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Informacija koja se prosleđuje od A do </a:t>
            </a:r>
            <a:r>
              <a:rPr lang="sr-Latn-RS" dirty="0" err="1">
                <a:solidFill>
                  <a:schemeClr val="tx1"/>
                </a:solidFill>
              </a:rPr>
              <a:t>B</a:t>
            </a:r>
            <a:r>
              <a:rPr lang="sr-Latn-RS" dirty="0">
                <a:solidFill>
                  <a:schemeClr val="tx1"/>
                </a:solidFill>
              </a:rPr>
              <a:t> je u formi parametra, i vraća se kao rezultat poziva procedure. Samom programeru se </a:t>
            </a:r>
            <a:r>
              <a:rPr lang="sr-Latn-RS" dirty="0" err="1">
                <a:solidFill>
                  <a:schemeClr val="tx1"/>
                </a:solidFill>
              </a:rPr>
              <a:t>ekplicitno</a:t>
            </a:r>
            <a:r>
              <a:rPr lang="sr-Latn-RS" dirty="0">
                <a:solidFill>
                  <a:schemeClr val="tx1"/>
                </a:solidFill>
              </a:rPr>
              <a:t> ne predstavlja mehanizam prenosa podataka.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Ovaj mehanizam naziva se udaljen poziv procedure (</a:t>
            </a:r>
            <a:r>
              <a:rPr lang="sr-Latn-RS" dirty="0" err="1">
                <a:solidFill>
                  <a:schemeClr val="tx1"/>
                </a:solidFill>
              </a:rPr>
              <a:t>en</a:t>
            </a:r>
            <a:r>
              <a:rPr lang="sr-Latn-RS" dirty="0">
                <a:solidFill>
                  <a:schemeClr val="tx1"/>
                </a:solidFill>
              </a:rPr>
              <a:t>. </a:t>
            </a:r>
            <a:r>
              <a:rPr lang="sr-Latn-RS" dirty="0" err="1">
                <a:solidFill>
                  <a:schemeClr val="tx1"/>
                </a:solidFill>
              </a:rPr>
              <a:t>Remote</a:t>
            </a:r>
            <a:r>
              <a:rPr lang="sr-Latn-RS" dirty="0">
                <a:solidFill>
                  <a:schemeClr val="tx1"/>
                </a:solidFill>
              </a:rPr>
              <a:t> Procedure </a:t>
            </a:r>
            <a:r>
              <a:rPr lang="sr-Latn-RS" dirty="0" err="1">
                <a:solidFill>
                  <a:schemeClr val="tx1"/>
                </a:solidFill>
              </a:rPr>
              <a:t>Call</a:t>
            </a:r>
            <a:r>
              <a:rPr lang="sr-Latn-RS" dirty="0">
                <a:solidFill>
                  <a:schemeClr val="tx1"/>
                </a:solidFill>
              </a:rPr>
              <a:t>, RPC).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Međutim, postoje i određeni problemi koji se javljaju kod ovog mehanizma.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232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503396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Kada aplikacija poziva određenu udaljenu proceduru, zapravo se poziva druga verzija procedure, koja se naziva </a:t>
            </a:r>
            <a:r>
              <a:rPr lang="sr-Latn-RS" b="1" i="1" dirty="0">
                <a:solidFill>
                  <a:schemeClr val="tx1"/>
                </a:solidFill>
              </a:rPr>
              <a:t>klijentski</a:t>
            </a:r>
            <a:r>
              <a:rPr lang="sr-Latn-RS" dirty="0">
                <a:solidFill>
                  <a:schemeClr val="tx1"/>
                </a:solidFill>
              </a:rPr>
              <a:t> </a:t>
            </a:r>
            <a:r>
              <a:rPr lang="sr-Latn-RS" b="1" i="1" dirty="0">
                <a:solidFill>
                  <a:schemeClr val="tx1"/>
                </a:solidFill>
              </a:rPr>
              <a:t>stub</a:t>
            </a:r>
            <a:r>
              <a:rPr lang="sr-Latn-RS" dirty="0">
                <a:solidFill>
                  <a:schemeClr val="tx1"/>
                </a:solidFill>
              </a:rPr>
              <a:t> (</a:t>
            </a:r>
            <a:r>
              <a:rPr lang="sr-Latn-RS" dirty="0" err="1">
                <a:solidFill>
                  <a:schemeClr val="tx1"/>
                </a:solidFill>
              </a:rPr>
              <a:t>en</a:t>
            </a:r>
            <a:r>
              <a:rPr lang="sr-Latn-RS" dirty="0">
                <a:solidFill>
                  <a:schemeClr val="tx1"/>
                </a:solidFill>
              </a:rPr>
              <a:t>. </a:t>
            </a:r>
            <a:r>
              <a:rPr lang="sr-Latn-RS" dirty="0" err="1">
                <a:solidFill>
                  <a:schemeClr val="tx1"/>
                </a:solidFill>
              </a:rPr>
              <a:t>client</a:t>
            </a:r>
            <a:r>
              <a:rPr lang="sr-Latn-RS" dirty="0">
                <a:solidFill>
                  <a:schemeClr val="tx1"/>
                </a:solidFill>
              </a:rPr>
              <a:t> stub).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Za razliku od „normalne“ procedure, ne izvršava željenu operaciju, već pakuje parametre procedure u poruku koja se šalje na server.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Nakon slanja poruke </a:t>
            </a:r>
            <a:r>
              <a:rPr lang="sr-Latn-RS" dirty="0" err="1">
                <a:solidFill>
                  <a:schemeClr val="tx1"/>
                </a:solidFill>
              </a:rPr>
              <a:t>send</a:t>
            </a:r>
            <a:r>
              <a:rPr lang="sr-Latn-RS" dirty="0">
                <a:solidFill>
                  <a:schemeClr val="tx1"/>
                </a:solidFill>
              </a:rPr>
              <a:t>, klijentski stub se blokira, tj. poziva poruku </a:t>
            </a:r>
            <a:r>
              <a:rPr lang="sr-Latn-RS" dirty="0" err="1">
                <a:solidFill>
                  <a:schemeClr val="tx1"/>
                </a:solidFill>
              </a:rPr>
              <a:t>receive</a:t>
            </a:r>
            <a:r>
              <a:rPr lang="sr-Latn-RS" dirty="0">
                <a:solidFill>
                  <a:schemeClr val="tx1"/>
                </a:solidFill>
              </a:rPr>
              <a:t>, dok ne dobije odgovor.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55CAC-EC5B-6789-51B1-443F9EB3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84" y="1842054"/>
            <a:ext cx="5911420" cy="34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7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503396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Kada poruka dođe do servera, operativni sistem servera poziva serverski stub, koji transformiše zahteve dobijene preko mreže na lokalne pozive procedura.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Obično, server je već pozvao </a:t>
            </a:r>
            <a:r>
              <a:rPr lang="sr-Latn-RS" dirty="0" err="1">
                <a:solidFill>
                  <a:schemeClr val="tx1"/>
                </a:solidFill>
              </a:rPr>
              <a:t>receive</a:t>
            </a:r>
            <a:r>
              <a:rPr lang="sr-Latn-RS" dirty="0">
                <a:solidFill>
                  <a:schemeClr val="tx1"/>
                </a:solidFill>
              </a:rPr>
              <a:t> proceduru i blokirao se, očekujući poruke.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55CAC-EC5B-6789-51B1-443F9EB3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84" y="1842054"/>
            <a:ext cx="5911420" cy="34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18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503396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Sa serverske strane, iako je procedura </a:t>
            </a:r>
            <a:r>
              <a:rPr lang="sr-Latn-RS" dirty="0" err="1">
                <a:solidFill>
                  <a:schemeClr val="tx1"/>
                </a:solidFill>
              </a:rPr>
              <a:t>poznava</a:t>
            </a:r>
            <a:r>
              <a:rPr lang="sr-Latn-RS" dirty="0">
                <a:solidFill>
                  <a:schemeClr val="tx1"/>
                </a:solidFill>
              </a:rPr>
              <a:t> preko mreže, serverski stub </a:t>
            </a:r>
            <a:r>
              <a:rPr lang="sr-Latn-RS" dirty="0" err="1">
                <a:solidFill>
                  <a:schemeClr val="tx1"/>
                </a:solidFill>
              </a:rPr>
              <a:t>raspoakovaće</a:t>
            </a:r>
            <a:r>
              <a:rPr lang="sr-Latn-RS" dirty="0">
                <a:solidFill>
                  <a:schemeClr val="tx1"/>
                </a:solidFill>
              </a:rPr>
              <a:t> parametre i smestiti u memoriju, tako da server može izvršiti lokalni poziv procedure.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Kada se podaci obrade, kontrolu ponovo preuzima serverski stub koji vraća rezultat pošiljaocu.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D55CAC-EC5B-6789-51B1-443F9EB3C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084" y="1842054"/>
            <a:ext cx="5911420" cy="34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5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357663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Kada rezultat stigne do klijente mašine, operativni sistem preuzeće kroz </a:t>
            </a:r>
            <a:r>
              <a:rPr lang="sr-Latn-RS" dirty="0" err="1">
                <a:solidFill>
                  <a:schemeClr val="tx1"/>
                </a:solidFill>
              </a:rPr>
              <a:t>receive</a:t>
            </a:r>
            <a:r>
              <a:rPr lang="sr-Latn-RS" dirty="0">
                <a:solidFill>
                  <a:schemeClr val="tx1"/>
                </a:solidFill>
              </a:rPr>
              <a:t> poruku </a:t>
            </a:r>
            <a:r>
              <a:rPr lang="sr-Latn-RS" dirty="0" err="1">
                <a:solidFill>
                  <a:schemeClr val="tx1"/>
                </a:solidFill>
              </a:rPr>
              <a:t>klijentkog</a:t>
            </a:r>
            <a:r>
              <a:rPr lang="sr-Latn-RS" dirty="0">
                <a:solidFill>
                  <a:schemeClr val="tx1"/>
                </a:solidFill>
              </a:rPr>
              <a:t> stuba, i onda se klijentski proces </a:t>
            </a:r>
            <a:r>
              <a:rPr lang="sr-Latn-RS" dirty="0" err="1">
                <a:solidFill>
                  <a:schemeClr val="tx1"/>
                </a:solidFill>
              </a:rPr>
              <a:t>odblokira</a:t>
            </a:r>
            <a:r>
              <a:rPr lang="sr-Latn-RS" dirty="0">
                <a:solidFill>
                  <a:schemeClr val="tx1"/>
                </a:solidFill>
              </a:rPr>
              <a:t>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Klijent preuzima odgovor, ne shvativši da je izvršenje bilo na udaljenoj mašini.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66A6F-BED0-6A47-7DD0-0070D5AD2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594136"/>
            <a:ext cx="7772400" cy="36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69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Problemi koji se mogu javiti jesu kada se među parametrima šalju pokazivači ili reference na promenljive, tj. ka memorijskim lokacijama, koje imaju smisla samo u lokalnom okruženju.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Jedno rešenje je ne koristiti pokazivače ili reference.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Druga rešenja?</a:t>
            </a:r>
          </a:p>
        </p:txBody>
      </p:sp>
    </p:spTree>
    <p:extLst>
      <p:ext uri="{BB962C8B-B14F-4D97-AF65-F5344CB8AC3E}">
        <p14:creationId xmlns:p14="http://schemas.microsoft.com/office/powerpoint/2010/main" val="80619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Udaljen poziv procedure (RPC)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Umesto </a:t>
            </a:r>
            <a:r>
              <a:rPr lang="sr-Latn-RS" dirty="0" err="1">
                <a:solidFill>
                  <a:schemeClr val="tx1"/>
                </a:solidFill>
              </a:rPr>
              <a:t>copy</a:t>
            </a:r>
            <a:r>
              <a:rPr lang="sr-Latn-RS" dirty="0">
                <a:solidFill>
                  <a:schemeClr val="tx1"/>
                </a:solidFill>
              </a:rPr>
              <a:t>-</a:t>
            </a:r>
            <a:r>
              <a:rPr lang="sr-Latn-RS" dirty="0" err="1">
                <a:solidFill>
                  <a:schemeClr val="tx1"/>
                </a:solidFill>
              </a:rPr>
              <a:t>by</a:t>
            </a:r>
            <a:r>
              <a:rPr lang="sr-Latn-RS" dirty="0">
                <a:solidFill>
                  <a:schemeClr val="tx1"/>
                </a:solidFill>
              </a:rPr>
              <a:t>-reference, prilikom poziva radi se </a:t>
            </a:r>
            <a:r>
              <a:rPr lang="sr-Latn-RS" dirty="0" err="1">
                <a:solidFill>
                  <a:schemeClr val="tx1"/>
                </a:solidFill>
              </a:rPr>
              <a:t>copy-by-value</a:t>
            </a:r>
            <a:r>
              <a:rPr lang="sr-Latn-RS" dirty="0">
                <a:solidFill>
                  <a:schemeClr val="tx1"/>
                </a:solidFill>
              </a:rPr>
              <a:t>, tj. kopirati celu strukturu podataka na koju se procedura referencira.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Takođe se mogu koristiti globalne reference, koje poznaju i klijenti i serverski deo.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Konačno, potrebno je da se klijentska i serverska komponenta usklade oko </a:t>
            </a:r>
            <a:r>
              <a:rPr lang="sr-Latn-RS" dirty="0" err="1">
                <a:solidFill>
                  <a:schemeClr val="tx1"/>
                </a:solidFill>
              </a:rPr>
              <a:t>kodovanja</a:t>
            </a:r>
            <a:r>
              <a:rPr lang="sr-Latn-RS" dirty="0">
                <a:solidFill>
                  <a:schemeClr val="tx1"/>
                </a:solidFill>
              </a:rPr>
              <a:t> podataka (npr. Drugi </a:t>
            </a:r>
            <a:r>
              <a:rPr lang="sr-Latn-RS" dirty="0" err="1">
                <a:solidFill>
                  <a:schemeClr val="tx1"/>
                </a:solidFill>
              </a:rPr>
              <a:t>komeplemet</a:t>
            </a:r>
            <a:r>
              <a:rPr lang="sr-Latn-RS" dirty="0">
                <a:solidFill>
                  <a:schemeClr val="tx1"/>
                </a:solidFill>
              </a:rPr>
              <a:t> za cele brojeve, IEEE754 za razlomljene brojeve i sl.)</a:t>
            </a:r>
          </a:p>
        </p:txBody>
      </p:sp>
    </p:spTree>
    <p:extLst>
      <p:ext uri="{BB962C8B-B14F-4D97-AF65-F5344CB8AC3E}">
        <p14:creationId xmlns:p14="http://schemas.microsoft.com/office/powerpoint/2010/main" val="278184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Asinhroni RPC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199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RPC sistemi treba podržati i situacije kada nema rezultata koje treba vratiti klijentu.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Šta bi se desilo da nema ovakvih mehanizama?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Sa asinhronim RPC-om, server može odmah slati poruku klijentu, a tek nakon toga pozvati svoju lokalnu proceduru. Ova poruka je tip potvrde da će server obratiti (ili ne) RPC poziv.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Čim klijent primi ovu poruku, </a:t>
            </a:r>
            <a:r>
              <a:rPr lang="sr-Latn-RS" dirty="0" err="1">
                <a:solidFill>
                  <a:schemeClr val="tx1"/>
                </a:solidFill>
              </a:rPr>
              <a:t>moze</a:t>
            </a:r>
            <a:r>
              <a:rPr lang="sr-Latn-RS" dirty="0">
                <a:solidFill>
                  <a:schemeClr val="tx1"/>
                </a:solidFill>
              </a:rPr>
              <a:t> se </a:t>
            </a:r>
            <a:r>
              <a:rPr lang="sr-Latn-RS" dirty="0" err="1">
                <a:solidFill>
                  <a:schemeClr val="tx1"/>
                </a:solidFill>
              </a:rPr>
              <a:t>odblokirati</a:t>
            </a:r>
            <a:r>
              <a:rPr lang="sr-Latn-R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605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b="1"/>
              <a:t>Sadržaj:</a:t>
            </a:r>
            <a:endParaRPr b="1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b="1" dirty="0">
                <a:solidFill>
                  <a:schemeClr val="tx1"/>
                </a:solidFill>
              </a:rPr>
              <a:t>Slojeviti protokoli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OSI referentni model (kratak pregled)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 err="1"/>
              <a:t>Midlver</a:t>
            </a:r>
            <a:r>
              <a:rPr lang="sr-Latn-RS" dirty="0"/>
              <a:t> protokoli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b="1" dirty="0">
                <a:solidFill>
                  <a:schemeClr val="tx1"/>
                </a:solidFill>
              </a:rPr>
              <a:t>Tipovi komunikacije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Uporna i prolazna komunikacija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Sinhrona i asinhrona komunikacija</a:t>
            </a:r>
          </a:p>
          <a:p>
            <a:pPr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b="1" dirty="0"/>
              <a:t>Udaljen poziv procedure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Osnovna RPC operacija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Prosleđivanje parametara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/>
              <a:t>Asinhroni RPC</a:t>
            </a:r>
          </a:p>
          <a:p>
            <a:pPr lvl="1" indent="-457200">
              <a:lnSpc>
                <a:spcPct val="100000"/>
              </a:lnSpc>
              <a:spcBef>
                <a:spcPts val="0"/>
              </a:spcBef>
              <a:buFont typeface="Calibri"/>
              <a:buAutoNum type="arabicPeriod"/>
            </a:pPr>
            <a:r>
              <a:rPr lang="sr-Latn-RS" dirty="0" err="1"/>
              <a:t>Multicast</a:t>
            </a:r>
            <a:r>
              <a:rPr lang="sr-Latn-RS" dirty="0"/>
              <a:t> RPC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072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Asinhroni RPC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A785D-5E78-641B-DF23-1DCBCE95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063" y="1877488"/>
            <a:ext cx="4835525" cy="2794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F133C-0CD2-7E65-9980-557F94F0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761" y="1519037"/>
            <a:ext cx="4837176" cy="351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6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Asinhroni RPC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325E8-E0C7-6596-9E82-586977A78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5461"/>
            <a:ext cx="7772400" cy="39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4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 err="1"/>
              <a:t>Multicast</a:t>
            </a:r>
            <a:r>
              <a:rPr lang="sr-Latn-RS" b="1" dirty="0"/>
              <a:t> RPC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86830-EE9B-E1C4-8D2D-E1B2B2353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910" y="1226554"/>
            <a:ext cx="5818228" cy="46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8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Clr>
                <a:srgbClr val="3F3F3F"/>
              </a:buClr>
              <a:buSzPts val="2400"/>
            </a:pPr>
            <a:r>
              <a:rPr lang="sr-Latn-RS"/>
              <a:t>OSI referentni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97794-2C72-4CB0-8485-B1F88DDE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854" y="1187760"/>
            <a:ext cx="6336291" cy="4482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100000"/>
              </a:lnSpc>
              <a:buClr>
                <a:srgbClr val="3F3F3F"/>
              </a:buClr>
              <a:buSzPts val="2400"/>
            </a:pPr>
            <a:r>
              <a:rPr lang="sr-Latn-RS"/>
              <a:t>OSI referentni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FF5B2-0C5D-45D8-A34C-18D9FECA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12" y="1749973"/>
            <a:ext cx="7635575" cy="33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9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/>
              <a:t>Midlver protokoli</a:t>
            </a:r>
            <a:endParaRPr b="1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>
                <a:solidFill>
                  <a:schemeClr val="tx1"/>
                </a:solidFill>
              </a:rPr>
              <a:t>Midlver „živi“ na aplikacionom sloju OSI modela, ali može se reći da ima svoj sloj, koji je nezavistan od aplikacija koje su se nalaze iznad.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46F3F-876C-4248-9416-C2F8778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88" y="1403585"/>
            <a:ext cx="6602629" cy="40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0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/>
              <a:t>Midlver protokoli</a:t>
            </a:r>
            <a:endParaRPr b="1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>
                <a:solidFill>
                  <a:schemeClr val="tx1"/>
                </a:solidFill>
              </a:rPr>
              <a:t>Primeri: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</a:rPr>
              <a:t>DNS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</a:rPr>
              <a:t>Protokoli autentikacije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</a:rPr>
              <a:t>Protokoli autorizacije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</a:rPr>
              <a:t>Distribuirani commit protokoli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sr-Latn-RS">
                <a:solidFill>
                  <a:schemeClr val="tx1"/>
                </a:solidFill>
              </a:rPr>
              <a:t>Distribuirani protokoli zaključavanja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46F3F-876C-4248-9416-C2F8778F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288" y="1403585"/>
            <a:ext cx="6602629" cy="40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6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Tipovi komunikacije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Uporna komunikacija je takva da se poruka koja se šalje smeštena u </a:t>
            </a:r>
            <a:r>
              <a:rPr lang="sr-Latn-RS" dirty="0" err="1">
                <a:solidFill>
                  <a:schemeClr val="tx1"/>
                </a:solidFill>
              </a:rPr>
              <a:t>midlver</a:t>
            </a:r>
            <a:r>
              <a:rPr lang="sr-Latn-RS" dirty="0">
                <a:solidFill>
                  <a:schemeClr val="tx1"/>
                </a:solidFill>
              </a:rPr>
              <a:t> sloju dok je ne „pokupi“ komponenta koja treba da obradi i vrati odgovor.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Nije neophodno da je aplikacija koja šalje zahtev aktivna nakon slanja poruke, niti da je aplikacija koja prima poruku </a:t>
            </a:r>
            <a:r>
              <a:rPr lang="sr-Latn-RS" dirty="0" err="1">
                <a:solidFill>
                  <a:schemeClr val="tx1"/>
                </a:solidFill>
              </a:rPr>
              <a:t>aktiiva</a:t>
            </a:r>
            <a:r>
              <a:rPr lang="sr-Latn-RS" dirty="0">
                <a:solidFill>
                  <a:schemeClr val="tx1"/>
                </a:solidFill>
              </a:rPr>
              <a:t> u trenutku slanja.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7F9A8CB1-2527-6C01-941E-C52F359840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068" y="1647358"/>
            <a:ext cx="7052363" cy="35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07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Tipovi komunikacije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Kod prolazne komunikacije poruka koja se šalje između pošiljaoca i primaoca “ostaje“ u </a:t>
            </a:r>
            <a:r>
              <a:rPr lang="sr-Latn-RS" dirty="0" err="1">
                <a:solidFill>
                  <a:schemeClr val="tx1"/>
                </a:solidFill>
              </a:rPr>
              <a:t>midlver</a:t>
            </a:r>
            <a:r>
              <a:rPr lang="sr-Latn-RS" dirty="0">
                <a:solidFill>
                  <a:schemeClr val="tx1"/>
                </a:solidFill>
              </a:rPr>
              <a:t> sloju samo dok su u stanju izvršenja aplikacija koje šalju i primaju poruke.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endParaRPr lang="sr-Latn-RS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Komunikacija na transportnom sloju uglavnom ima protokole prolazne komunikacije.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7F9A8CB1-2527-6C01-941E-C52F359840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068" y="1647358"/>
            <a:ext cx="7052363" cy="35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380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 txBox="1"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sr-Latn-RS" b="1" dirty="0"/>
              <a:t>Tipovi komunikacije</a:t>
            </a:r>
            <a:endParaRPr b="1" dirty="0"/>
          </a:p>
        </p:txBody>
      </p:sp>
      <p:sp>
        <p:nvSpPr>
          <p:cNvPr id="181" name="Google Shape;181;p8"/>
          <p:cNvSpPr txBox="1">
            <a:spLocks noGrp="1"/>
          </p:cNvSpPr>
          <p:nvPr>
            <p:ph type="body" idx="1"/>
          </p:nvPr>
        </p:nvSpPr>
        <p:spPr>
          <a:xfrm>
            <a:off x="838200" y="1403585"/>
            <a:ext cx="395151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sr-Latn-RS" dirty="0">
                <a:solidFill>
                  <a:schemeClr val="tx1"/>
                </a:solidFill>
              </a:rPr>
              <a:t>Asinhrona komunikacija je takva da pošiljalac može nastaviti sa radom odmah nakon slanja poruke. To znači da se poruka „ privremeno čuva“ u </a:t>
            </a:r>
            <a:r>
              <a:rPr lang="sr-Latn-RS" dirty="0" err="1">
                <a:solidFill>
                  <a:schemeClr val="tx1"/>
                </a:solidFill>
              </a:rPr>
              <a:t>mildveru</a:t>
            </a:r>
            <a:r>
              <a:rPr lang="sr-Latn-RS" dirty="0">
                <a:solidFill>
                  <a:schemeClr val="tx1"/>
                </a:solidFill>
              </a:rPr>
              <a:t> odmah nakon slanja.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object 6">
            <a:extLst>
              <a:ext uri="{FF2B5EF4-FFF2-40B4-BE49-F238E27FC236}">
                <a16:creationId xmlns:a16="http://schemas.microsoft.com/office/drawing/2014/main" id="{7F9A8CB1-2527-6C01-941E-C52F3598407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2068" y="1647358"/>
            <a:ext cx="7052363" cy="35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12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910</Words>
  <Application>Microsoft Macintosh PowerPoint</Application>
  <PresentationFormat>Widescreen</PresentationFormat>
  <Paragraphs>101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Open Sans</vt:lpstr>
      <vt:lpstr>Arial</vt:lpstr>
      <vt:lpstr>Calibri</vt:lpstr>
      <vt:lpstr>Office Theme</vt:lpstr>
      <vt:lpstr>Custom Design</vt:lpstr>
      <vt:lpstr>METROPOLITAN - Predavanje</vt:lpstr>
      <vt:lpstr>Photoshop.Image.13</vt:lpstr>
      <vt:lpstr>PowerPoint Presentation</vt:lpstr>
      <vt:lpstr>Sadržaj:</vt:lpstr>
      <vt:lpstr>OSI referentni model</vt:lpstr>
      <vt:lpstr>OSI referentni model</vt:lpstr>
      <vt:lpstr>Midlver protokoli</vt:lpstr>
      <vt:lpstr>Midlver protokoli</vt:lpstr>
      <vt:lpstr>Tipovi komunikacije</vt:lpstr>
      <vt:lpstr>Tipovi komunikacije</vt:lpstr>
      <vt:lpstr>Tipovi komunikacije</vt:lpstr>
      <vt:lpstr>Tipovi komunikacije</vt:lpstr>
      <vt:lpstr>Udaljen poziv procedure (RPC)</vt:lpstr>
      <vt:lpstr>Udaljen poziv procedure (RPC)</vt:lpstr>
      <vt:lpstr>Udaljen poziv procedure (RPC)</vt:lpstr>
      <vt:lpstr>Udaljen poziv procedure (RPC)</vt:lpstr>
      <vt:lpstr>Udaljen poziv procedure (RPC)</vt:lpstr>
      <vt:lpstr>Udaljen poziv procedure (RPC)</vt:lpstr>
      <vt:lpstr>Udaljen poziv procedure (RPC)</vt:lpstr>
      <vt:lpstr>Udaljen poziv procedure (RPC)</vt:lpstr>
      <vt:lpstr>Asinhroni RPC</vt:lpstr>
      <vt:lpstr>Asinhroni RPC</vt:lpstr>
      <vt:lpstr>Asinhroni RPC</vt:lpstr>
      <vt:lpstr>Multicast RPC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Nemanja Zdravković</cp:lastModifiedBy>
  <cp:revision>35</cp:revision>
  <dcterms:created xsi:type="dcterms:W3CDTF">2015-09-11T12:39:33Z</dcterms:created>
  <dcterms:modified xsi:type="dcterms:W3CDTF">2024-04-02T14:14:42Z</dcterms:modified>
</cp:coreProperties>
</file>